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2" r:id="rId6"/>
    <p:sldId id="264" r:id="rId7"/>
    <p:sldId id="270" r:id="rId8"/>
    <p:sldId id="271" r:id="rId9"/>
    <p:sldId id="272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4" autoAdjust="0"/>
    <p:restoredTop sz="92504" autoAdjust="0"/>
  </p:normalViewPr>
  <p:slideViewPr>
    <p:cSldViewPr>
      <p:cViewPr varScale="1">
        <p:scale>
          <a:sx n="112" d="100"/>
          <a:sy n="112" d="100"/>
        </p:scale>
        <p:origin x="169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54941-F1AE-45CB-912D-8BFF0EAF6630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7AD93E-0934-4868-A2B9-B243619B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76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Malware continues to grow exponentially.  We are now seeing more than 200,000 new malware samples every single day.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It’s true: Cybercriminals are accelerating their production of malicious software.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But now – they’re expanding beyond their traditional methods and are using different vectors.  A case in point – we are now tracking over 35,000 different malicious programs designed specifically to target mobile devices like smart phones and tablets.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As of January 2013, Kaspersky’s malware collection contains over 100 million threats.  Just two years ago, that number was only 50 million.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Malware is not a small problem.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73EBC77-C789-4D87-AFA7-A96D2383989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E23FE6-9DE5-4CC4-BD5E-FBA19829F47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0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9D72899-ABBA-4C43-B206-976E64EA6E2D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4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E3B1793-0F79-475F-96F2-112766F4E6B2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19C34EA-0F5C-4539-88D4-8425FD1278F8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5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191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3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191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7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5626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EF69C0-46AF-476E-B6C6-49E37E369175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6388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5562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09C662E-DA2F-41CA-B295-9ACBD5A9A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55626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850781-6F64-43F3-9988-BAB20F3601FF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6388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5562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85CE840-A56D-4BBB-86A2-8586B4D0C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5626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6885DB-D984-4612-B270-6E15BC86A3BF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6388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5562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20C3B4E-1003-456D-BF60-6F52FC55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56260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BD30C7-637F-4662-852A-88BF828FC6C0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6388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5562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3BF7AC0-4707-43D7-8E08-9B4C25CC5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68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Box 7"/>
          <p:cNvSpPr txBox="1">
            <a:spLocks noChangeArrowheads="1"/>
          </p:cNvSpPr>
          <p:nvPr userDrawn="1"/>
        </p:nvSpPr>
        <p:spPr bwMode="auto">
          <a:xfrm>
            <a:off x="6645275" y="0"/>
            <a:ext cx="2514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sr-Latn-RS" sz="900" dirty="0" smtClean="0">
                <a:latin typeface="Arial" panose="020B0604020202020204" pitchFamily="34" charset="0"/>
              </a:rPr>
              <a:t> </a:t>
            </a:r>
            <a:r>
              <a:rPr lang="en-US" sz="900" dirty="0" err="1" smtClean="0">
                <a:latin typeface="Arial" panose="020B0604020202020204" pitchFamily="34" charset="0"/>
              </a:rPr>
              <a:t>Singi</a:t>
            </a:r>
            <a:r>
              <a:rPr lang="en-US" sz="900" dirty="0" smtClean="0">
                <a:latin typeface="Arial" panose="020B0604020202020204" pitchFamily="34" charset="0"/>
              </a:rPr>
              <a:t> In</a:t>
            </a:r>
            <a:r>
              <a:rPr lang="sr-Latn-RS" sz="900" dirty="0" smtClean="0">
                <a:latin typeface="Arial" panose="020B0604020202020204" pitchFamily="34" charset="0"/>
              </a:rPr>
              <a:t>ženjering, Beograd, </a:t>
            </a:r>
            <a:r>
              <a:rPr lang="en-US" sz="900" dirty="0" smtClean="0">
                <a:latin typeface="Arial" panose="020B0604020202020204" pitchFamily="34" charset="0"/>
              </a:rPr>
              <a:t>28</a:t>
            </a:r>
            <a:r>
              <a:rPr lang="sr-Latn-RS" sz="900" dirty="0" smtClean="0">
                <a:latin typeface="Arial" panose="020B0604020202020204" pitchFamily="34" charset="0"/>
              </a:rPr>
              <a:t>.</a:t>
            </a:r>
            <a:r>
              <a:rPr lang="en-US" sz="900" dirty="0" err="1" smtClean="0">
                <a:latin typeface="Arial" panose="020B0604020202020204" pitchFamily="34" charset="0"/>
              </a:rPr>
              <a:t>Februar</a:t>
            </a:r>
            <a:r>
              <a:rPr lang="sr-Latn-RS" sz="900" dirty="0" smtClean="0">
                <a:latin typeface="Arial" panose="020B0604020202020204" pitchFamily="34" charset="0"/>
              </a:rPr>
              <a:t> 201</a:t>
            </a:r>
            <a:r>
              <a:rPr lang="en-US" sz="900" smtClean="0">
                <a:latin typeface="Arial" panose="020B0604020202020204" pitchFamily="34" charset="0"/>
              </a:rPr>
              <a:t>4</a:t>
            </a:r>
            <a:r>
              <a:rPr lang="sr-Latn-RS" sz="900" smtClean="0">
                <a:latin typeface="Arial" panose="020B0604020202020204" pitchFamily="34" charset="0"/>
              </a:rPr>
              <a:t>.</a:t>
            </a:r>
            <a:endParaRPr lang="en-US" sz="900" dirty="0" smtClean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Dobrodo</a:t>
            </a:r>
            <a:r>
              <a:rPr lang="sr-Latn-RS" smtClean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li 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9"/>
    </mc:Choice>
    <mc:Fallback xmlns="">
      <p:transition spd="slow" advTm="2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3733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Paketi: Core, Select, Advanced </a:t>
            </a:r>
            <a:endParaRPr lang="en-US" sz="1600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765175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/>
              <a:t>CORE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7747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/>
              <a:t>SELECT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7747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/>
              <a:t>ADVANCED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1474788"/>
            <a:ext cx="2209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sz="1600"/>
              <a:t>Anti-Malware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sz="1600"/>
              <a:t>Firewall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sz="1600"/>
              <a:t>KSN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sz="1600"/>
              <a:t>KSC </a:t>
            </a:r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3352800" y="1476375"/>
            <a:ext cx="2209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atin typeface="Arial" pitchFamily="34" charset="0"/>
              </a:rPr>
              <a:t>Anti-Malware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atin typeface="Arial" pitchFamily="34" charset="0"/>
              </a:rPr>
              <a:t>Firewall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atin typeface="Arial" pitchFamily="34" charset="0"/>
              </a:rPr>
              <a:t>KSN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atin typeface="Arial" pitchFamily="34" charset="0"/>
              </a:rPr>
              <a:t>KSC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Application Control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Application Whitelist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Web Control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Device Control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File Server Protection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MDM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Mobile Endpoint Sec.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524000"/>
            <a:ext cx="22098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atin typeface="Arial" pitchFamily="34" charset="0"/>
              </a:rPr>
              <a:t>Anti-Malware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atin typeface="Arial" pitchFamily="34" charset="0"/>
              </a:rPr>
              <a:t>Firewall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atin typeface="Arial" pitchFamily="34" charset="0"/>
              </a:rPr>
              <a:t>KSN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atin typeface="Arial" pitchFamily="34" charset="0"/>
              </a:rPr>
              <a:t>KSC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Application Control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Application Whitelist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Web Control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Device Control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File Server Protection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MDM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Mobile Endpoint Sec.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1"/>
                </a:solidFill>
                <a:latin typeface="Arial" pitchFamily="34" charset="0"/>
              </a:rPr>
              <a:t>Encryption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1"/>
                </a:solidFill>
                <a:latin typeface="Arial" pitchFamily="34" charset="0"/>
              </a:rPr>
              <a:t>Systems Management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1"/>
                </a:solidFill>
                <a:latin typeface="Arial" pitchFamily="34" charset="0"/>
              </a:rPr>
              <a:t>Adv. Vuln. Scan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1"/>
                </a:solidFill>
                <a:latin typeface="Arial" pitchFamily="34" charset="0"/>
              </a:rPr>
              <a:t>Patch Management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5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419600"/>
            <a:ext cx="2362200" cy="1066800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Zeljko </a:t>
            </a:r>
            <a:r>
              <a:rPr lang="en-US" sz="2000" dirty="0" err="1"/>
              <a:t>Nikolic</a:t>
            </a: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Technical support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err="1"/>
              <a:t>Singi</a:t>
            </a:r>
            <a:r>
              <a:rPr lang="en-US" sz="2000" dirty="0"/>
              <a:t> </a:t>
            </a:r>
            <a:r>
              <a:rPr lang="en-US" sz="2000" dirty="0" err="1" smtClean="0"/>
              <a:t>Inzenjering</a:t>
            </a:r>
            <a:r>
              <a:rPr lang="en-US" sz="2000" dirty="0" smtClean="0"/>
              <a:t>        </a:t>
            </a: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5791200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00200" y="609600"/>
            <a:ext cx="6553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KASPERSKY ENDPOINT SECURITY 10  FOR BUSINESS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8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3733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Novi tipovi pretnji, novi vidovi zaštite !</a:t>
            </a:r>
            <a:endParaRPr lang="en-US" sz="1600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375" y="1008063"/>
            <a:ext cx="6453188" cy="3856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8350" y="2192338"/>
            <a:ext cx="6145213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18"/>
          <p:cNvSpPr txBox="1">
            <a:spLocks noChangeArrowheads="1"/>
          </p:cNvSpPr>
          <p:nvPr/>
        </p:nvSpPr>
        <p:spPr bwMode="auto">
          <a:xfrm>
            <a:off x="954088" y="5149850"/>
            <a:ext cx="512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anose="020B0606020202030204" pitchFamily="34" charset="0"/>
              </a:rPr>
              <a:t>1999</a:t>
            </a:r>
          </a:p>
        </p:txBody>
      </p:sp>
      <p:sp>
        <p:nvSpPr>
          <p:cNvPr id="9222" name="TextBox 19"/>
          <p:cNvSpPr txBox="1">
            <a:spLocks noChangeArrowheads="1"/>
          </p:cNvSpPr>
          <p:nvPr/>
        </p:nvSpPr>
        <p:spPr bwMode="auto">
          <a:xfrm>
            <a:off x="1762125" y="514985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anose="020B0606020202030204" pitchFamily="34" charset="0"/>
              </a:rPr>
              <a:t>2001</a:t>
            </a:r>
          </a:p>
        </p:txBody>
      </p:sp>
      <p:sp>
        <p:nvSpPr>
          <p:cNvPr id="9223" name="TextBox 20"/>
          <p:cNvSpPr txBox="1">
            <a:spLocks noChangeArrowheads="1"/>
          </p:cNvSpPr>
          <p:nvPr/>
        </p:nvSpPr>
        <p:spPr bwMode="auto">
          <a:xfrm>
            <a:off x="2570163" y="514985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anose="020B0606020202030204" pitchFamily="34" charset="0"/>
              </a:rPr>
              <a:t>2003</a:t>
            </a:r>
          </a:p>
        </p:txBody>
      </p:sp>
      <p:sp>
        <p:nvSpPr>
          <p:cNvPr id="9224" name="TextBox 21"/>
          <p:cNvSpPr txBox="1">
            <a:spLocks noChangeArrowheads="1"/>
          </p:cNvSpPr>
          <p:nvPr/>
        </p:nvSpPr>
        <p:spPr bwMode="auto">
          <a:xfrm>
            <a:off x="3376613" y="5149850"/>
            <a:ext cx="512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anose="020B0606020202030204" pitchFamily="34" charset="0"/>
              </a:rPr>
              <a:t>2005</a:t>
            </a:r>
          </a:p>
        </p:txBody>
      </p:sp>
      <p:sp>
        <p:nvSpPr>
          <p:cNvPr id="9225" name="TextBox 22"/>
          <p:cNvSpPr txBox="1">
            <a:spLocks noChangeArrowheads="1"/>
          </p:cNvSpPr>
          <p:nvPr/>
        </p:nvSpPr>
        <p:spPr bwMode="auto">
          <a:xfrm>
            <a:off x="4184650" y="514985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anose="020B0606020202030204" pitchFamily="34" charset="0"/>
              </a:rPr>
              <a:t>2007</a:t>
            </a:r>
          </a:p>
        </p:txBody>
      </p:sp>
      <p:sp>
        <p:nvSpPr>
          <p:cNvPr id="9226" name="TextBox 23"/>
          <p:cNvSpPr txBox="1">
            <a:spLocks noChangeArrowheads="1"/>
          </p:cNvSpPr>
          <p:nvPr/>
        </p:nvSpPr>
        <p:spPr bwMode="auto">
          <a:xfrm>
            <a:off x="4992688" y="514985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anose="020B0606020202030204" pitchFamily="34" charset="0"/>
              </a:rPr>
              <a:t>2009</a:t>
            </a:r>
          </a:p>
        </p:txBody>
      </p:sp>
      <p:sp>
        <p:nvSpPr>
          <p:cNvPr id="9227" name="TextBox 24"/>
          <p:cNvSpPr txBox="1">
            <a:spLocks noChangeArrowheads="1"/>
          </p:cNvSpPr>
          <p:nvPr/>
        </p:nvSpPr>
        <p:spPr bwMode="auto">
          <a:xfrm>
            <a:off x="5799138" y="5149850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anose="020B0606020202030204" pitchFamily="34" charset="0"/>
              </a:rPr>
              <a:t>2011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8350" y="4103688"/>
            <a:ext cx="6145213" cy="4445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8350" y="3438525"/>
            <a:ext cx="6145213" cy="50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8350" y="1535113"/>
            <a:ext cx="6145213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8350" y="2844800"/>
            <a:ext cx="6145213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60375" y="1155700"/>
            <a:ext cx="6448425" cy="3708400"/>
          </a:xfrm>
          <a:custGeom>
            <a:avLst/>
            <a:gdLst>
              <a:gd name="connsiteX0" fmla="*/ 0 w 7243948"/>
              <a:gd name="connsiteY0" fmla="*/ 3182587 h 3253839"/>
              <a:gd name="connsiteX1" fmla="*/ 4607626 w 7243948"/>
              <a:gd name="connsiteY1" fmla="*/ 3111335 h 3253839"/>
              <a:gd name="connsiteX2" fmla="*/ 5937662 w 7243948"/>
              <a:gd name="connsiteY2" fmla="*/ 2731325 h 3253839"/>
              <a:gd name="connsiteX3" fmla="*/ 6602681 w 7243948"/>
              <a:gd name="connsiteY3" fmla="*/ 2196935 h 3253839"/>
              <a:gd name="connsiteX4" fmla="*/ 7232073 w 7243948"/>
              <a:gd name="connsiteY4" fmla="*/ 0 h 3253839"/>
              <a:gd name="connsiteX5" fmla="*/ 7243948 w 7243948"/>
              <a:gd name="connsiteY5" fmla="*/ 3253839 h 3253839"/>
              <a:gd name="connsiteX6" fmla="*/ 23751 w 7243948"/>
              <a:gd name="connsiteY6" fmla="*/ 3253839 h 3253839"/>
              <a:gd name="connsiteX7" fmla="*/ 0 w 7243948"/>
              <a:gd name="connsiteY7" fmla="*/ 3182587 h 3253839"/>
              <a:gd name="connsiteX0" fmla="*/ 109599 w 7220197"/>
              <a:gd name="connsiteY0" fmla="*/ 3182587 h 3253839"/>
              <a:gd name="connsiteX1" fmla="*/ 4583875 w 7220197"/>
              <a:gd name="connsiteY1" fmla="*/ 3111335 h 3253839"/>
              <a:gd name="connsiteX2" fmla="*/ 5913911 w 7220197"/>
              <a:gd name="connsiteY2" fmla="*/ 2731325 h 3253839"/>
              <a:gd name="connsiteX3" fmla="*/ 6578930 w 7220197"/>
              <a:gd name="connsiteY3" fmla="*/ 2196935 h 3253839"/>
              <a:gd name="connsiteX4" fmla="*/ 7208322 w 7220197"/>
              <a:gd name="connsiteY4" fmla="*/ 0 h 3253839"/>
              <a:gd name="connsiteX5" fmla="*/ 7220197 w 7220197"/>
              <a:gd name="connsiteY5" fmla="*/ 3253839 h 3253839"/>
              <a:gd name="connsiteX6" fmla="*/ 0 w 7220197"/>
              <a:gd name="connsiteY6" fmla="*/ 3253839 h 3253839"/>
              <a:gd name="connsiteX7" fmla="*/ 109599 w 7220197"/>
              <a:gd name="connsiteY7" fmla="*/ 3182587 h 3253839"/>
              <a:gd name="connsiteX0" fmla="*/ 109599 w 8405172"/>
              <a:gd name="connsiteY0" fmla="*/ 3182587 h 3253839"/>
              <a:gd name="connsiteX1" fmla="*/ 4583875 w 8405172"/>
              <a:gd name="connsiteY1" fmla="*/ 3111335 h 3253839"/>
              <a:gd name="connsiteX2" fmla="*/ 5913911 w 8405172"/>
              <a:gd name="connsiteY2" fmla="*/ 2731325 h 3253839"/>
              <a:gd name="connsiteX3" fmla="*/ 6578930 w 8405172"/>
              <a:gd name="connsiteY3" fmla="*/ 2196935 h 3253839"/>
              <a:gd name="connsiteX4" fmla="*/ 7208322 w 8405172"/>
              <a:gd name="connsiteY4" fmla="*/ 0 h 3253839"/>
              <a:gd name="connsiteX5" fmla="*/ 8405172 w 8405172"/>
              <a:gd name="connsiteY5" fmla="*/ 3253679 h 3253839"/>
              <a:gd name="connsiteX6" fmla="*/ 0 w 8405172"/>
              <a:gd name="connsiteY6" fmla="*/ 3253839 h 3253839"/>
              <a:gd name="connsiteX7" fmla="*/ 109599 w 8405172"/>
              <a:gd name="connsiteY7" fmla="*/ 3182587 h 3253839"/>
              <a:gd name="connsiteX0" fmla="*/ 109599 w 9663204"/>
              <a:gd name="connsiteY0" fmla="*/ 3360554 h 3431806"/>
              <a:gd name="connsiteX1" fmla="*/ 4583875 w 9663204"/>
              <a:gd name="connsiteY1" fmla="*/ 3289302 h 3431806"/>
              <a:gd name="connsiteX2" fmla="*/ 5913911 w 9663204"/>
              <a:gd name="connsiteY2" fmla="*/ 2909292 h 3431806"/>
              <a:gd name="connsiteX3" fmla="*/ 6578930 w 9663204"/>
              <a:gd name="connsiteY3" fmla="*/ 2374902 h 3431806"/>
              <a:gd name="connsiteX4" fmla="*/ 7208322 w 9663204"/>
              <a:gd name="connsiteY4" fmla="*/ 177967 h 3431806"/>
              <a:gd name="connsiteX5" fmla="*/ 7548194 w 9663204"/>
              <a:gd name="connsiteY5" fmla="*/ 1307101 h 3431806"/>
              <a:gd name="connsiteX6" fmla="*/ 8405172 w 9663204"/>
              <a:gd name="connsiteY6" fmla="*/ 3431646 h 3431806"/>
              <a:gd name="connsiteX7" fmla="*/ 0 w 9663204"/>
              <a:gd name="connsiteY7" fmla="*/ 3431806 h 3431806"/>
              <a:gd name="connsiteX8" fmla="*/ 109599 w 9663204"/>
              <a:gd name="connsiteY8" fmla="*/ 3360554 h 3431806"/>
              <a:gd name="connsiteX0" fmla="*/ 109599 w 9663204"/>
              <a:gd name="connsiteY0" fmla="*/ 7213021 h 7284273"/>
              <a:gd name="connsiteX1" fmla="*/ 4583875 w 9663204"/>
              <a:gd name="connsiteY1" fmla="*/ 7141769 h 7284273"/>
              <a:gd name="connsiteX2" fmla="*/ 5913911 w 9663204"/>
              <a:gd name="connsiteY2" fmla="*/ 6761759 h 7284273"/>
              <a:gd name="connsiteX3" fmla="*/ 6578930 w 9663204"/>
              <a:gd name="connsiteY3" fmla="*/ 6227369 h 7284273"/>
              <a:gd name="connsiteX4" fmla="*/ 7208322 w 9663204"/>
              <a:gd name="connsiteY4" fmla="*/ 4030434 h 7284273"/>
              <a:gd name="connsiteX5" fmla="*/ 8427773 w 9663204"/>
              <a:gd name="connsiteY5" fmla="*/ 542280 h 7284273"/>
              <a:gd name="connsiteX6" fmla="*/ 8405172 w 9663204"/>
              <a:gd name="connsiteY6" fmla="*/ 7284113 h 7284273"/>
              <a:gd name="connsiteX7" fmla="*/ 0 w 9663204"/>
              <a:gd name="connsiteY7" fmla="*/ 7284273 h 7284273"/>
              <a:gd name="connsiteX8" fmla="*/ 109599 w 9663204"/>
              <a:gd name="connsiteY8" fmla="*/ 7213021 h 7284273"/>
              <a:gd name="connsiteX0" fmla="*/ 109599 w 9663204"/>
              <a:gd name="connsiteY0" fmla="*/ 7213021 h 7284273"/>
              <a:gd name="connsiteX1" fmla="*/ 4583875 w 9663204"/>
              <a:gd name="connsiteY1" fmla="*/ 7141769 h 7284273"/>
              <a:gd name="connsiteX2" fmla="*/ 5913911 w 9663204"/>
              <a:gd name="connsiteY2" fmla="*/ 6761759 h 7284273"/>
              <a:gd name="connsiteX3" fmla="*/ 6578930 w 9663204"/>
              <a:gd name="connsiteY3" fmla="*/ 6227369 h 7284273"/>
              <a:gd name="connsiteX4" fmla="*/ 7208322 w 9663204"/>
              <a:gd name="connsiteY4" fmla="*/ 4030434 h 7284273"/>
              <a:gd name="connsiteX5" fmla="*/ 8427773 w 9663204"/>
              <a:gd name="connsiteY5" fmla="*/ 542280 h 7284273"/>
              <a:gd name="connsiteX6" fmla="*/ 8405172 w 9663204"/>
              <a:gd name="connsiteY6" fmla="*/ 7284113 h 7284273"/>
              <a:gd name="connsiteX7" fmla="*/ 0 w 9663204"/>
              <a:gd name="connsiteY7" fmla="*/ 7284273 h 7284273"/>
              <a:gd name="connsiteX8" fmla="*/ 109599 w 9663204"/>
              <a:gd name="connsiteY8" fmla="*/ 7213021 h 7284273"/>
              <a:gd name="connsiteX0" fmla="*/ 109599 w 9663204"/>
              <a:gd name="connsiteY0" fmla="*/ 7213021 h 7284273"/>
              <a:gd name="connsiteX1" fmla="*/ 4583875 w 9663204"/>
              <a:gd name="connsiteY1" fmla="*/ 7141769 h 7284273"/>
              <a:gd name="connsiteX2" fmla="*/ 5913911 w 9663204"/>
              <a:gd name="connsiteY2" fmla="*/ 6761759 h 7284273"/>
              <a:gd name="connsiteX3" fmla="*/ 6578930 w 9663204"/>
              <a:gd name="connsiteY3" fmla="*/ 6227369 h 7284273"/>
              <a:gd name="connsiteX4" fmla="*/ 7208322 w 9663204"/>
              <a:gd name="connsiteY4" fmla="*/ 4030434 h 7284273"/>
              <a:gd name="connsiteX5" fmla="*/ 8427773 w 9663204"/>
              <a:gd name="connsiteY5" fmla="*/ 542280 h 7284273"/>
              <a:gd name="connsiteX6" fmla="*/ 8405172 w 9663204"/>
              <a:gd name="connsiteY6" fmla="*/ 7284113 h 7284273"/>
              <a:gd name="connsiteX7" fmla="*/ 0 w 9663204"/>
              <a:gd name="connsiteY7" fmla="*/ 7284273 h 7284273"/>
              <a:gd name="connsiteX8" fmla="*/ 109599 w 9663204"/>
              <a:gd name="connsiteY8" fmla="*/ 7213021 h 7284273"/>
              <a:gd name="connsiteX0" fmla="*/ 109599 w 8437924"/>
              <a:gd name="connsiteY0" fmla="*/ 7213021 h 7284273"/>
              <a:gd name="connsiteX1" fmla="*/ 4583875 w 8437924"/>
              <a:gd name="connsiteY1" fmla="*/ 7141769 h 7284273"/>
              <a:gd name="connsiteX2" fmla="*/ 5913911 w 8437924"/>
              <a:gd name="connsiteY2" fmla="*/ 6761759 h 7284273"/>
              <a:gd name="connsiteX3" fmla="*/ 6578930 w 8437924"/>
              <a:gd name="connsiteY3" fmla="*/ 6227369 h 7284273"/>
              <a:gd name="connsiteX4" fmla="*/ 7208322 w 8437924"/>
              <a:gd name="connsiteY4" fmla="*/ 4030434 h 7284273"/>
              <a:gd name="connsiteX5" fmla="*/ 8427773 w 8437924"/>
              <a:gd name="connsiteY5" fmla="*/ 542280 h 7284273"/>
              <a:gd name="connsiteX6" fmla="*/ 8405172 w 8437924"/>
              <a:gd name="connsiteY6" fmla="*/ 7284113 h 7284273"/>
              <a:gd name="connsiteX7" fmla="*/ 0 w 8437924"/>
              <a:gd name="connsiteY7" fmla="*/ 7284273 h 7284273"/>
              <a:gd name="connsiteX8" fmla="*/ 109599 w 8437924"/>
              <a:gd name="connsiteY8" fmla="*/ 7213021 h 7284273"/>
              <a:gd name="connsiteX0" fmla="*/ 109599 w 8437924"/>
              <a:gd name="connsiteY0" fmla="*/ 6670741 h 6741993"/>
              <a:gd name="connsiteX1" fmla="*/ 4583875 w 8437924"/>
              <a:gd name="connsiteY1" fmla="*/ 6599489 h 6741993"/>
              <a:gd name="connsiteX2" fmla="*/ 5913911 w 8437924"/>
              <a:gd name="connsiteY2" fmla="*/ 6219479 h 6741993"/>
              <a:gd name="connsiteX3" fmla="*/ 6578930 w 8437924"/>
              <a:gd name="connsiteY3" fmla="*/ 5685089 h 6741993"/>
              <a:gd name="connsiteX4" fmla="*/ 7208322 w 8437924"/>
              <a:gd name="connsiteY4" fmla="*/ 3488154 h 6741993"/>
              <a:gd name="connsiteX5" fmla="*/ 8427773 w 8437924"/>
              <a:gd name="connsiteY5" fmla="*/ 0 h 6741993"/>
              <a:gd name="connsiteX6" fmla="*/ 8405172 w 8437924"/>
              <a:gd name="connsiteY6" fmla="*/ 6741833 h 6741993"/>
              <a:gd name="connsiteX7" fmla="*/ 0 w 8437924"/>
              <a:gd name="connsiteY7" fmla="*/ 6741993 h 6741993"/>
              <a:gd name="connsiteX8" fmla="*/ 109599 w 8437924"/>
              <a:gd name="connsiteY8" fmla="*/ 6670741 h 6741993"/>
              <a:gd name="connsiteX0" fmla="*/ 109599 w 8437924"/>
              <a:gd name="connsiteY0" fmla="*/ 6670741 h 6741993"/>
              <a:gd name="connsiteX1" fmla="*/ 4583875 w 8437924"/>
              <a:gd name="connsiteY1" fmla="*/ 6599489 h 6741993"/>
              <a:gd name="connsiteX2" fmla="*/ 5913911 w 8437924"/>
              <a:gd name="connsiteY2" fmla="*/ 6219479 h 6741993"/>
              <a:gd name="connsiteX3" fmla="*/ 6578930 w 8437924"/>
              <a:gd name="connsiteY3" fmla="*/ 5685089 h 6741993"/>
              <a:gd name="connsiteX4" fmla="*/ 7208322 w 8437924"/>
              <a:gd name="connsiteY4" fmla="*/ 3488154 h 6741993"/>
              <a:gd name="connsiteX5" fmla="*/ 8427773 w 8437924"/>
              <a:gd name="connsiteY5" fmla="*/ 0 h 6741993"/>
              <a:gd name="connsiteX6" fmla="*/ 8405172 w 8437924"/>
              <a:gd name="connsiteY6" fmla="*/ 6741833 h 6741993"/>
              <a:gd name="connsiteX7" fmla="*/ 0 w 8437924"/>
              <a:gd name="connsiteY7" fmla="*/ 6741993 h 6741993"/>
              <a:gd name="connsiteX8" fmla="*/ 109599 w 8437924"/>
              <a:gd name="connsiteY8" fmla="*/ 6670741 h 6741993"/>
              <a:gd name="connsiteX0" fmla="*/ 109599 w 8437924"/>
              <a:gd name="connsiteY0" fmla="*/ 6670741 h 6741993"/>
              <a:gd name="connsiteX1" fmla="*/ 4583875 w 8437924"/>
              <a:gd name="connsiteY1" fmla="*/ 6599489 h 6741993"/>
              <a:gd name="connsiteX2" fmla="*/ 5913911 w 8437924"/>
              <a:gd name="connsiteY2" fmla="*/ 6219479 h 6741993"/>
              <a:gd name="connsiteX3" fmla="*/ 6578930 w 8437924"/>
              <a:gd name="connsiteY3" fmla="*/ 5685089 h 6741993"/>
              <a:gd name="connsiteX4" fmla="*/ 7208322 w 8437924"/>
              <a:gd name="connsiteY4" fmla="*/ 3488154 h 6741993"/>
              <a:gd name="connsiteX5" fmla="*/ 8427773 w 8437924"/>
              <a:gd name="connsiteY5" fmla="*/ 0 h 6741993"/>
              <a:gd name="connsiteX6" fmla="*/ 8405172 w 8437924"/>
              <a:gd name="connsiteY6" fmla="*/ 6741833 h 6741993"/>
              <a:gd name="connsiteX7" fmla="*/ 0 w 8437924"/>
              <a:gd name="connsiteY7" fmla="*/ 6741993 h 6741993"/>
              <a:gd name="connsiteX8" fmla="*/ 109599 w 8437924"/>
              <a:gd name="connsiteY8" fmla="*/ 6670741 h 6741993"/>
              <a:gd name="connsiteX0" fmla="*/ 109599 w 8437924"/>
              <a:gd name="connsiteY0" fmla="*/ 6670741 h 6741993"/>
              <a:gd name="connsiteX1" fmla="*/ 4583875 w 8437924"/>
              <a:gd name="connsiteY1" fmla="*/ 6599489 h 6741993"/>
              <a:gd name="connsiteX2" fmla="*/ 5913911 w 8437924"/>
              <a:gd name="connsiteY2" fmla="*/ 6219479 h 6741993"/>
              <a:gd name="connsiteX3" fmla="*/ 6578930 w 8437924"/>
              <a:gd name="connsiteY3" fmla="*/ 5685089 h 6741993"/>
              <a:gd name="connsiteX4" fmla="*/ 7208322 w 8437924"/>
              <a:gd name="connsiteY4" fmla="*/ 3488154 h 6741993"/>
              <a:gd name="connsiteX5" fmla="*/ 8427773 w 8437924"/>
              <a:gd name="connsiteY5" fmla="*/ 0 h 6741993"/>
              <a:gd name="connsiteX6" fmla="*/ 8405172 w 8437924"/>
              <a:gd name="connsiteY6" fmla="*/ 6741833 h 6741993"/>
              <a:gd name="connsiteX7" fmla="*/ 0 w 8437924"/>
              <a:gd name="connsiteY7" fmla="*/ 6741993 h 6741993"/>
              <a:gd name="connsiteX8" fmla="*/ 109599 w 8437924"/>
              <a:gd name="connsiteY8" fmla="*/ 6670741 h 6741993"/>
              <a:gd name="connsiteX0" fmla="*/ 109599 w 8429374"/>
              <a:gd name="connsiteY0" fmla="*/ 7100124 h 7171376"/>
              <a:gd name="connsiteX1" fmla="*/ 4583875 w 8429374"/>
              <a:gd name="connsiteY1" fmla="*/ 7028872 h 7171376"/>
              <a:gd name="connsiteX2" fmla="*/ 5913911 w 8429374"/>
              <a:gd name="connsiteY2" fmla="*/ 6648862 h 7171376"/>
              <a:gd name="connsiteX3" fmla="*/ 6578930 w 8429374"/>
              <a:gd name="connsiteY3" fmla="*/ 6114472 h 7171376"/>
              <a:gd name="connsiteX4" fmla="*/ 7208322 w 8429374"/>
              <a:gd name="connsiteY4" fmla="*/ 3917537 h 7171376"/>
              <a:gd name="connsiteX5" fmla="*/ 8419223 w 8429374"/>
              <a:gd name="connsiteY5" fmla="*/ 0 h 7171376"/>
              <a:gd name="connsiteX6" fmla="*/ 8405172 w 8429374"/>
              <a:gd name="connsiteY6" fmla="*/ 7171216 h 7171376"/>
              <a:gd name="connsiteX7" fmla="*/ 0 w 8429374"/>
              <a:gd name="connsiteY7" fmla="*/ 7171376 h 7171376"/>
              <a:gd name="connsiteX8" fmla="*/ 109599 w 8429374"/>
              <a:gd name="connsiteY8" fmla="*/ 7100124 h 7171376"/>
              <a:gd name="connsiteX0" fmla="*/ 109599 w 8437924"/>
              <a:gd name="connsiteY0" fmla="*/ 7412601 h 7483853"/>
              <a:gd name="connsiteX1" fmla="*/ 4583875 w 8437924"/>
              <a:gd name="connsiteY1" fmla="*/ 7341349 h 7483853"/>
              <a:gd name="connsiteX2" fmla="*/ 5913911 w 8437924"/>
              <a:gd name="connsiteY2" fmla="*/ 6961339 h 7483853"/>
              <a:gd name="connsiteX3" fmla="*/ 6578930 w 8437924"/>
              <a:gd name="connsiteY3" fmla="*/ 6426949 h 7483853"/>
              <a:gd name="connsiteX4" fmla="*/ 7208322 w 8437924"/>
              <a:gd name="connsiteY4" fmla="*/ 4230014 h 7483853"/>
              <a:gd name="connsiteX5" fmla="*/ 8427773 w 8437924"/>
              <a:gd name="connsiteY5" fmla="*/ 0 h 7483853"/>
              <a:gd name="connsiteX6" fmla="*/ 8405172 w 8437924"/>
              <a:gd name="connsiteY6" fmla="*/ 7483693 h 7483853"/>
              <a:gd name="connsiteX7" fmla="*/ 0 w 8437924"/>
              <a:gd name="connsiteY7" fmla="*/ 7483853 h 7483853"/>
              <a:gd name="connsiteX8" fmla="*/ 109599 w 8437924"/>
              <a:gd name="connsiteY8" fmla="*/ 7412601 h 7483853"/>
              <a:gd name="connsiteX0" fmla="*/ 109599 w 8440713"/>
              <a:gd name="connsiteY0" fmla="*/ 7412601 h 7483853"/>
              <a:gd name="connsiteX1" fmla="*/ 4583875 w 8440713"/>
              <a:gd name="connsiteY1" fmla="*/ 7341349 h 7483853"/>
              <a:gd name="connsiteX2" fmla="*/ 5913911 w 8440713"/>
              <a:gd name="connsiteY2" fmla="*/ 6961339 h 7483853"/>
              <a:gd name="connsiteX3" fmla="*/ 6578930 w 8440713"/>
              <a:gd name="connsiteY3" fmla="*/ 6426949 h 7483853"/>
              <a:gd name="connsiteX4" fmla="*/ 7208322 w 8440713"/>
              <a:gd name="connsiteY4" fmla="*/ 4230014 h 7483853"/>
              <a:gd name="connsiteX5" fmla="*/ 8427773 w 8440713"/>
              <a:gd name="connsiteY5" fmla="*/ 0 h 7483853"/>
              <a:gd name="connsiteX6" fmla="*/ 8432915 w 8440713"/>
              <a:gd name="connsiteY6" fmla="*/ 7454530 h 7483853"/>
              <a:gd name="connsiteX7" fmla="*/ 0 w 8440713"/>
              <a:gd name="connsiteY7" fmla="*/ 7483853 h 7483853"/>
              <a:gd name="connsiteX8" fmla="*/ 109599 w 8440713"/>
              <a:gd name="connsiteY8" fmla="*/ 7412601 h 7483853"/>
              <a:gd name="connsiteX0" fmla="*/ 109599 w 8440713"/>
              <a:gd name="connsiteY0" fmla="*/ 7412601 h 7483853"/>
              <a:gd name="connsiteX1" fmla="*/ 4583875 w 8440713"/>
              <a:gd name="connsiteY1" fmla="*/ 7341349 h 7483853"/>
              <a:gd name="connsiteX2" fmla="*/ 5913911 w 8440713"/>
              <a:gd name="connsiteY2" fmla="*/ 6961339 h 7483853"/>
              <a:gd name="connsiteX3" fmla="*/ 6578930 w 8440713"/>
              <a:gd name="connsiteY3" fmla="*/ 6426949 h 7483853"/>
              <a:gd name="connsiteX4" fmla="*/ 7361811 w 8440713"/>
              <a:gd name="connsiteY4" fmla="*/ 4159922 h 7483853"/>
              <a:gd name="connsiteX5" fmla="*/ 8427773 w 8440713"/>
              <a:gd name="connsiteY5" fmla="*/ 0 h 7483853"/>
              <a:gd name="connsiteX6" fmla="*/ 8432915 w 8440713"/>
              <a:gd name="connsiteY6" fmla="*/ 7454530 h 7483853"/>
              <a:gd name="connsiteX7" fmla="*/ 0 w 8440713"/>
              <a:gd name="connsiteY7" fmla="*/ 7483853 h 7483853"/>
              <a:gd name="connsiteX8" fmla="*/ 109599 w 8440713"/>
              <a:gd name="connsiteY8" fmla="*/ 7412601 h 7483853"/>
              <a:gd name="connsiteX0" fmla="*/ 109599 w 8440713"/>
              <a:gd name="connsiteY0" fmla="*/ 7412601 h 7483853"/>
              <a:gd name="connsiteX1" fmla="*/ 4583875 w 8440713"/>
              <a:gd name="connsiteY1" fmla="*/ 7341349 h 7483853"/>
              <a:gd name="connsiteX2" fmla="*/ 5913911 w 8440713"/>
              <a:gd name="connsiteY2" fmla="*/ 6961339 h 7483853"/>
              <a:gd name="connsiteX3" fmla="*/ 6578930 w 8440713"/>
              <a:gd name="connsiteY3" fmla="*/ 6426949 h 7483853"/>
              <a:gd name="connsiteX4" fmla="*/ 7361811 w 8440713"/>
              <a:gd name="connsiteY4" fmla="*/ 4159922 h 7483853"/>
              <a:gd name="connsiteX5" fmla="*/ 8427773 w 8440713"/>
              <a:gd name="connsiteY5" fmla="*/ 0 h 7483853"/>
              <a:gd name="connsiteX6" fmla="*/ 8432915 w 8440713"/>
              <a:gd name="connsiteY6" fmla="*/ 7454530 h 7483853"/>
              <a:gd name="connsiteX7" fmla="*/ 0 w 8440713"/>
              <a:gd name="connsiteY7" fmla="*/ 7483853 h 7483853"/>
              <a:gd name="connsiteX8" fmla="*/ 109599 w 8440713"/>
              <a:gd name="connsiteY8" fmla="*/ 7412601 h 7483853"/>
              <a:gd name="connsiteX0" fmla="*/ 109599 w 8440713"/>
              <a:gd name="connsiteY0" fmla="*/ 7412601 h 7483853"/>
              <a:gd name="connsiteX1" fmla="*/ 4583875 w 8440713"/>
              <a:gd name="connsiteY1" fmla="*/ 7341349 h 7483853"/>
              <a:gd name="connsiteX2" fmla="*/ 5913911 w 8440713"/>
              <a:gd name="connsiteY2" fmla="*/ 6961339 h 7483853"/>
              <a:gd name="connsiteX3" fmla="*/ 6578930 w 8440713"/>
              <a:gd name="connsiteY3" fmla="*/ 6426949 h 7483853"/>
              <a:gd name="connsiteX4" fmla="*/ 7361811 w 8440713"/>
              <a:gd name="connsiteY4" fmla="*/ 4159922 h 7483853"/>
              <a:gd name="connsiteX5" fmla="*/ 8427773 w 8440713"/>
              <a:gd name="connsiteY5" fmla="*/ 0 h 7483853"/>
              <a:gd name="connsiteX6" fmla="*/ 8432915 w 8440713"/>
              <a:gd name="connsiteY6" fmla="*/ 7454530 h 7483853"/>
              <a:gd name="connsiteX7" fmla="*/ 0 w 8440713"/>
              <a:gd name="connsiteY7" fmla="*/ 7483853 h 7483853"/>
              <a:gd name="connsiteX8" fmla="*/ 109599 w 8440713"/>
              <a:gd name="connsiteY8" fmla="*/ 7412601 h 7483853"/>
              <a:gd name="connsiteX0" fmla="*/ 109599 w 8440713"/>
              <a:gd name="connsiteY0" fmla="*/ 7412601 h 7483853"/>
              <a:gd name="connsiteX1" fmla="*/ 4583875 w 8440713"/>
              <a:gd name="connsiteY1" fmla="*/ 7341349 h 7483853"/>
              <a:gd name="connsiteX2" fmla="*/ 5913911 w 8440713"/>
              <a:gd name="connsiteY2" fmla="*/ 6961339 h 7483853"/>
              <a:gd name="connsiteX3" fmla="*/ 6578930 w 8440713"/>
              <a:gd name="connsiteY3" fmla="*/ 6426949 h 7483853"/>
              <a:gd name="connsiteX4" fmla="*/ 7361811 w 8440713"/>
              <a:gd name="connsiteY4" fmla="*/ 4159922 h 7483853"/>
              <a:gd name="connsiteX5" fmla="*/ 8427773 w 8440713"/>
              <a:gd name="connsiteY5" fmla="*/ 0 h 7483853"/>
              <a:gd name="connsiteX6" fmla="*/ 8432915 w 8440713"/>
              <a:gd name="connsiteY6" fmla="*/ 7454530 h 7483853"/>
              <a:gd name="connsiteX7" fmla="*/ 0 w 8440713"/>
              <a:gd name="connsiteY7" fmla="*/ 7483853 h 7483853"/>
              <a:gd name="connsiteX8" fmla="*/ 109599 w 8440713"/>
              <a:gd name="connsiteY8" fmla="*/ 7412601 h 7483853"/>
              <a:gd name="connsiteX0" fmla="*/ 109599 w 8440713"/>
              <a:gd name="connsiteY0" fmla="*/ 7412601 h 7483853"/>
              <a:gd name="connsiteX1" fmla="*/ 4583875 w 8440713"/>
              <a:gd name="connsiteY1" fmla="*/ 7341349 h 7483853"/>
              <a:gd name="connsiteX2" fmla="*/ 5913911 w 8440713"/>
              <a:gd name="connsiteY2" fmla="*/ 6961339 h 7483853"/>
              <a:gd name="connsiteX3" fmla="*/ 6578930 w 8440713"/>
              <a:gd name="connsiteY3" fmla="*/ 6426949 h 7483853"/>
              <a:gd name="connsiteX4" fmla="*/ 7361811 w 8440713"/>
              <a:gd name="connsiteY4" fmla="*/ 4159922 h 7483853"/>
              <a:gd name="connsiteX5" fmla="*/ 8427773 w 8440713"/>
              <a:gd name="connsiteY5" fmla="*/ 0 h 7483853"/>
              <a:gd name="connsiteX6" fmla="*/ 8432915 w 8440713"/>
              <a:gd name="connsiteY6" fmla="*/ 7454530 h 7483853"/>
              <a:gd name="connsiteX7" fmla="*/ 0 w 8440713"/>
              <a:gd name="connsiteY7" fmla="*/ 7483853 h 7483853"/>
              <a:gd name="connsiteX8" fmla="*/ 109599 w 8440713"/>
              <a:gd name="connsiteY8" fmla="*/ 7412601 h 748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0713" h="7483853">
                <a:moveTo>
                  <a:pt x="109599" y="7412601"/>
                </a:moveTo>
                <a:lnTo>
                  <a:pt x="4583875" y="7341349"/>
                </a:lnTo>
                <a:lnTo>
                  <a:pt x="5913911" y="6961339"/>
                </a:lnTo>
                <a:lnTo>
                  <a:pt x="6578930" y="6426949"/>
                </a:lnTo>
                <a:cubicBezTo>
                  <a:pt x="6839890" y="5671273"/>
                  <a:pt x="7122778" y="5160923"/>
                  <a:pt x="7361811" y="4159922"/>
                </a:cubicBezTo>
                <a:cubicBezTo>
                  <a:pt x="7671418" y="3150670"/>
                  <a:pt x="7817499" y="2342030"/>
                  <a:pt x="8427773" y="0"/>
                </a:cubicBezTo>
                <a:cubicBezTo>
                  <a:pt x="8437924" y="1497255"/>
                  <a:pt x="8440713" y="4942828"/>
                  <a:pt x="8432915" y="7454530"/>
                </a:cubicBezTo>
                <a:lnTo>
                  <a:pt x="0" y="7483853"/>
                </a:lnTo>
                <a:lnTo>
                  <a:pt x="109599" y="7412601"/>
                </a:lnTo>
                <a:close/>
              </a:path>
            </a:pathLst>
          </a:custGeom>
          <a:pattFill prst="ltUpDiag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989263" y="3438525"/>
            <a:ext cx="5357812" cy="925513"/>
            <a:chOff x="3636594" y="2480994"/>
            <a:chExt cx="4781184" cy="925488"/>
          </a:xfrm>
        </p:grpSpPr>
        <p:sp>
          <p:nvSpPr>
            <p:cNvPr id="19" name="Oval 18"/>
            <p:cNvSpPr/>
            <p:nvPr/>
          </p:nvSpPr>
          <p:spPr>
            <a:xfrm>
              <a:off x="7492708" y="2480994"/>
              <a:ext cx="925070" cy="925488"/>
            </a:xfrm>
            <a:prstGeom prst="ellipse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 dirty="0">
                <a:solidFill>
                  <a:sysClr val="window" lastClr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9244" name="Rounded Rectangle 19"/>
            <p:cNvSpPr>
              <a:spLocks noChangeArrowheads="1"/>
            </p:cNvSpPr>
            <p:nvPr/>
          </p:nvSpPr>
          <p:spPr bwMode="auto">
            <a:xfrm>
              <a:off x="3636594" y="2750904"/>
              <a:ext cx="4055168" cy="396000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rgbClr val="D1D1D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800">
                  <a:latin typeface="Arial Narrow" panose="020B0606020202030204" pitchFamily="34" charset="0"/>
                </a:rPr>
                <a:t>Malware files in Kaspersky Lab collection Jan 2013</a:t>
              </a:r>
              <a:endParaRPr lang="en-GB" sz="1800">
                <a:latin typeface="Arial Narrow" panose="020B060602020203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661288" y="2549255"/>
              <a:ext cx="701241" cy="784204"/>
            </a:xfrm>
            <a:prstGeom prst="ellipse">
              <a:avLst/>
            </a:prstGeom>
            <a:solidFill>
              <a:srgbClr val="ED2939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Arial Narrow" pitchFamily="34" charset="0"/>
                </a:rPr>
                <a:t>&gt;100m </a:t>
              </a:r>
              <a:endParaRPr lang="en-GB" sz="1600" dirty="0">
                <a:latin typeface="Arial Narrow" pitchFamily="34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156200" y="811213"/>
            <a:ext cx="3190875" cy="925512"/>
            <a:chOff x="5218345" y="1527748"/>
            <a:chExt cx="3191823" cy="925488"/>
          </a:xfrm>
        </p:grpSpPr>
        <p:sp>
          <p:nvSpPr>
            <p:cNvPr id="23" name="Oval 22"/>
            <p:cNvSpPr/>
            <p:nvPr/>
          </p:nvSpPr>
          <p:spPr>
            <a:xfrm>
              <a:off x="7484381" y="1527748"/>
              <a:ext cx="925787" cy="925488"/>
            </a:xfrm>
            <a:prstGeom prst="ellipse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 dirty="0">
                <a:solidFill>
                  <a:sysClr val="window" lastClr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218345" y="1805553"/>
              <a:ext cx="2499467" cy="395278"/>
            </a:xfrm>
            <a:prstGeom prst="roundRect">
              <a:avLst/>
            </a:prstGeom>
            <a:pattFill prst="ltUpDiag">
              <a:fgClr>
                <a:srgbClr val="D1D1D1"/>
              </a:fgClr>
              <a:bgClr>
                <a:schemeClr val="bg1"/>
              </a:bgClr>
            </a:patt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 Narrow" pitchFamily="34" charset="0"/>
                </a:rPr>
                <a:t>New Threats Every Day</a:t>
              </a:r>
              <a:endParaRPr lang="en-GB" b="1" kern="0" dirty="0">
                <a:solidFill>
                  <a:srgbClr val="006D55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566956" y="1596008"/>
              <a:ext cx="786045" cy="784205"/>
            </a:xfrm>
            <a:prstGeom prst="ellipse">
              <a:avLst/>
            </a:prstGeom>
            <a:solidFill>
              <a:srgbClr val="ED2939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latin typeface="Arial Narrow" pitchFamily="34" charset="0"/>
                </a:rPr>
                <a:t>200K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570163" y="2155825"/>
            <a:ext cx="5776912" cy="925513"/>
            <a:chOff x="3185908" y="4384639"/>
            <a:chExt cx="5224260" cy="925488"/>
          </a:xfrm>
        </p:grpSpPr>
        <p:sp>
          <p:nvSpPr>
            <p:cNvPr id="27" name="Oval 26"/>
            <p:cNvSpPr/>
            <p:nvPr/>
          </p:nvSpPr>
          <p:spPr>
            <a:xfrm>
              <a:off x="7484187" y="4384639"/>
              <a:ext cx="925981" cy="925488"/>
            </a:xfrm>
            <a:prstGeom prst="ellipse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 dirty="0">
                <a:solidFill>
                  <a:sysClr val="window" lastClr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9238" name="Rounded Rectangle 27"/>
            <p:cNvSpPr>
              <a:spLocks noChangeArrowheads="1"/>
            </p:cNvSpPr>
            <p:nvPr/>
          </p:nvSpPr>
          <p:spPr bwMode="auto">
            <a:xfrm>
              <a:off x="3185908" y="4643074"/>
              <a:ext cx="4493845" cy="396000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rgbClr val="D1D1D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800">
                  <a:latin typeface="Arial Narrow" panose="020B0606020202030204" pitchFamily="34" charset="0"/>
                </a:rPr>
                <a:t>Malicious programs specifically targeting mobile devices</a:t>
              </a:r>
              <a:endParaRPr lang="en-GB" sz="1800">
                <a:latin typeface="Arial Narrow" panose="020B060602020203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653591" y="4454487"/>
              <a:ext cx="710637" cy="785792"/>
            </a:xfrm>
            <a:prstGeom prst="ellipse">
              <a:avLst/>
            </a:prstGeom>
            <a:solidFill>
              <a:srgbClr val="ED2939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latin typeface="Arial Narrow" pitchFamily="34" charset="0"/>
                </a:rPr>
                <a:t>&gt;35K</a:t>
              </a:r>
            </a:p>
          </p:txBody>
        </p:sp>
      </p:grpSp>
      <p:sp>
        <p:nvSpPr>
          <p:cNvPr id="9236" name="TextBox 24"/>
          <p:cNvSpPr txBox="1">
            <a:spLocks noChangeArrowheads="1"/>
          </p:cNvSpPr>
          <p:nvPr/>
        </p:nvSpPr>
        <p:spPr bwMode="auto">
          <a:xfrm>
            <a:off x="6599238" y="5149850"/>
            <a:ext cx="511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latin typeface="Arial Narrow" panose="020B0606020202030204" pitchFamily="34" charset="0"/>
              </a:rPr>
              <a:t>2013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50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3733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Uticaj na IT  !</a:t>
            </a:r>
            <a:endParaRPr lang="en-US" sz="1600" dirty="0">
              <a:solidFill>
                <a:schemeClr val="accent3"/>
              </a:solidFill>
              <a:latin typeface="Arial" pitchFamily="34" charset="0"/>
            </a:endParaRPr>
          </a:p>
        </p:txBody>
      </p:sp>
      <p:cxnSp>
        <p:nvCxnSpPr>
          <p:cNvPr id="13" name="Straight Connector 12"/>
          <p:cNvCxnSpPr>
            <a:cxnSpLocks noChangeShapeType="1"/>
            <a:stCxn id="14" idx="3"/>
          </p:cNvCxnSpPr>
          <p:nvPr/>
        </p:nvCxnSpPr>
        <p:spPr bwMode="auto">
          <a:xfrm>
            <a:off x="2481263" y="1538288"/>
            <a:ext cx="2643187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ounded Rectangle 13"/>
          <p:cNvSpPr/>
          <p:nvPr/>
        </p:nvSpPr>
        <p:spPr>
          <a:xfrm>
            <a:off x="609600" y="1143000"/>
            <a:ext cx="1871663" cy="792163"/>
          </a:xfrm>
          <a:prstGeom prst="roundRect">
            <a:avLst>
              <a:gd name="adj" fmla="val 0"/>
            </a:avLst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  <a:t>Malware</a:t>
            </a:r>
            <a:endParaRPr lang="en-GB" b="1" kern="0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15" name="Straight Connector 14"/>
          <p:cNvCxnSpPr>
            <a:cxnSpLocks noChangeShapeType="1"/>
            <a:stCxn id="16" idx="3"/>
          </p:cNvCxnSpPr>
          <p:nvPr/>
        </p:nvCxnSpPr>
        <p:spPr bwMode="auto">
          <a:xfrm>
            <a:off x="2481263" y="4716463"/>
            <a:ext cx="2643187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ounded Rectangle 15"/>
          <p:cNvSpPr/>
          <p:nvPr/>
        </p:nvSpPr>
        <p:spPr>
          <a:xfrm>
            <a:off x="609600" y="4319588"/>
            <a:ext cx="1871663" cy="792162"/>
          </a:xfrm>
          <a:prstGeom prst="roundRect">
            <a:avLst>
              <a:gd name="adj" fmla="val 0"/>
            </a:avLst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  <a:t>Mobile / BYOD</a:t>
            </a:r>
            <a:endParaRPr lang="en-GB" b="1" kern="0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17" name="Straight Connector 16"/>
          <p:cNvCxnSpPr>
            <a:cxnSpLocks noChangeShapeType="1"/>
            <a:stCxn id="18" idx="3"/>
          </p:cNvCxnSpPr>
          <p:nvPr/>
        </p:nvCxnSpPr>
        <p:spPr bwMode="auto">
          <a:xfrm>
            <a:off x="2481263" y="3657600"/>
            <a:ext cx="20050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ounded Rectangle 17"/>
          <p:cNvSpPr/>
          <p:nvPr/>
        </p:nvSpPr>
        <p:spPr>
          <a:xfrm>
            <a:off x="609600" y="3260725"/>
            <a:ext cx="1871663" cy="792163"/>
          </a:xfrm>
          <a:prstGeom prst="roundRect">
            <a:avLst>
              <a:gd name="adj" fmla="val 0"/>
            </a:avLst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  <a:t>Your data is on</a:t>
            </a:r>
            <a:b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  <a:t>the move!</a:t>
            </a:r>
            <a:endParaRPr lang="en-GB" b="1" kern="0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19" name="Straight Connector 18"/>
          <p:cNvCxnSpPr>
            <a:cxnSpLocks noChangeShapeType="1"/>
            <a:stCxn id="20" idx="3"/>
          </p:cNvCxnSpPr>
          <p:nvPr/>
        </p:nvCxnSpPr>
        <p:spPr bwMode="auto">
          <a:xfrm>
            <a:off x="2481263" y="2597150"/>
            <a:ext cx="2005012" cy="3175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>
          <a:xfrm>
            <a:off x="609600" y="2201863"/>
            <a:ext cx="1871663" cy="792162"/>
          </a:xfrm>
          <a:prstGeom prst="roundRect">
            <a:avLst>
              <a:gd name="adj" fmla="val 0"/>
            </a:avLst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  <a:t>The #1 target: applications!</a:t>
            </a:r>
            <a:endParaRPr lang="en-GB" b="1" kern="0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1" name="Picture 20" descr="p04_YOUR_DAT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600325"/>
            <a:ext cx="20939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75313" y="3201988"/>
            <a:ext cx="3578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425" indent="-225425" algn="ctr" eaLnBrk="1" fontAlgn="auto" hangingPunct="1">
              <a:spcBef>
                <a:spcPts val="0"/>
              </a:spcBef>
              <a:spcAft>
                <a:spcPts val="0"/>
              </a:spcAft>
              <a:buSzPct val="110000"/>
              <a:defRPr/>
            </a:pPr>
            <a:r>
              <a:rPr lang="en-GB" b="1" cap="all" dirty="0">
                <a:solidFill>
                  <a:schemeClr val="bg2"/>
                </a:solidFill>
                <a:latin typeface="Arial Narrow" pitchFamily="34" charset="0"/>
                <a:cs typeface="+mn-cs"/>
              </a:rPr>
              <a:t>Your data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75313" y="1238250"/>
            <a:ext cx="203041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400" b="1">
                <a:latin typeface="Arial Narrow" panose="020B0606020202030204" pitchFamily="34" charset="0"/>
              </a:rPr>
              <a:t>Response: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400">
                <a:latin typeface="Arial Narrow" panose="020B0606020202030204" pitchFamily="34" charset="0"/>
              </a:rPr>
              <a:t>Anti-malware plus management tool / dashboard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73613" y="2262188"/>
            <a:ext cx="118903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400" b="1">
                <a:latin typeface="Arial Narrow" panose="020B0606020202030204" pitchFamily="34" charset="0"/>
              </a:rPr>
              <a:t>Response: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400">
                <a:latin typeface="Arial Narrow" panose="020B0606020202030204" pitchFamily="34" charset="0"/>
              </a:rPr>
              <a:t>Systems / patch management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3613" y="3446463"/>
            <a:ext cx="1189037" cy="407987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Arial Narrow" pitchFamily="34" charset="0"/>
                <a:cs typeface="+mn-cs"/>
              </a:rPr>
              <a:t>Response: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Arial Narrow" pitchFamily="34" charset="0"/>
                <a:cs typeface="+mn-cs"/>
              </a:rPr>
              <a:t>Data encryption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675313" y="4254500"/>
            <a:ext cx="21224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400" b="1">
                <a:latin typeface="Arial Narrow" panose="020B0606020202030204" pitchFamily="34" charset="0"/>
              </a:rPr>
              <a:t>Response: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400">
                <a:latin typeface="Arial Narrow" panose="020B0606020202030204" pitchFamily="34" charset="0"/>
              </a:rPr>
              <a:t>Mobile device </a:t>
            </a:r>
            <a:br>
              <a:rPr lang="en-GB" sz="1400">
                <a:latin typeface="Arial Narrow" panose="020B0606020202030204" pitchFamily="34" charset="0"/>
              </a:rPr>
            </a:br>
            <a:r>
              <a:rPr lang="en-GB" sz="1400">
                <a:latin typeface="Arial Narrow" panose="020B0606020202030204" pitchFamily="34" charset="0"/>
              </a:rPr>
              <a:t>management (MDM)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960938" y="1311275"/>
            <a:ext cx="601662" cy="569913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984750" y="4381500"/>
            <a:ext cx="600075" cy="534988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30738" y="2201863"/>
            <a:ext cx="0" cy="79216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630738" y="3260725"/>
            <a:ext cx="0" cy="792163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39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3733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Kompleksnost !</a:t>
            </a:r>
            <a:endParaRPr lang="en-US" sz="1600" dirty="0">
              <a:solidFill>
                <a:schemeClr val="accent3"/>
              </a:solidFill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697413" y="1463675"/>
            <a:ext cx="603250" cy="569913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722813" y="4533900"/>
            <a:ext cx="598487" cy="534988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68800" y="2354263"/>
            <a:ext cx="0" cy="79216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68800" y="3413125"/>
            <a:ext cx="0" cy="792163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9" name="Straight Connector 7"/>
          <p:cNvCxnSpPr>
            <a:cxnSpLocks noChangeShapeType="1"/>
            <a:stCxn id="9" idx="3"/>
          </p:cNvCxnSpPr>
          <p:nvPr/>
        </p:nvCxnSpPr>
        <p:spPr bwMode="auto">
          <a:xfrm>
            <a:off x="2219325" y="1690688"/>
            <a:ext cx="2643188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ounded Rectangle 8"/>
          <p:cNvSpPr/>
          <p:nvPr/>
        </p:nvSpPr>
        <p:spPr>
          <a:xfrm>
            <a:off x="347663" y="1295400"/>
            <a:ext cx="1871662" cy="792163"/>
          </a:xfrm>
          <a:prstGeom prst="roundRect">
            <a:avLst>
              <a:gd name="adj" fmla="val 0"/>
            </a:avLst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  <a:t>Malware</a:t>
            </a:r>
            <a:endParaRPr lang="en-GB" b="1" kern="0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13321" name="Straight Connector 9"/>
          <p:cNvCxnSpPr>
            <a:cxnSpLocks noChangeShapeType="1"/>
            <a:stCxn id="11" idx="3"/>
          </p:cNvCxnSpPr>
          <p:nvPr/>
        </p:nvCxnSpPr>
        <p:spPr bwMode="auto">
          <a:xfrm>
            <a:off x="2219325" y="4868863"/>
            <a:ext cx="2643188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ounded Rectangle 10"/>
          <p:cNvSpPr/>
          <p:nvPr/>
        </p:nvSpPr>
        <p:spPr>
          <a:xfrm>
            <a:off x="347663" y="4471988"/>
            <a:ext cx="1871662" cy="792162"/>
          </a:xfrm>
          <a:prstGeom prst="roundRect">
            <a:avLst>
              <a:gd name="adj" fmla="val 0"/>
            </a:avLst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  <a:t>Mobile / BYOD</a:t>
            </a:r>
            <a:endParaRPr lang="en-GB" b="1" kern="0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13323" name="Straight Connector 11"/>
          <p:cNvCxnSpPr>
            <a:cxnSpLocks noChangeShapeType="1"/>
            <a:stCxn id="13" idx="3"/>
          </p:cNvCxnSpPr>
          <p:nvPr/>
        </p:nvCxnSpPr>
        <p:spPr bwMode="auto">
          <a:xfrm>
            <a:off x="2219325" y="3810000"/>
            <a:ext cx="2005013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ounded Rectangle 12"/>
          <p:cNvSpPr/>
          <p:nvPr/>
        </p:nvSpPr>
        <p:spPr>
          <a:xfrm>
            <a:off x="347663" y="3413125"/>
            <a:ext cx="1871662" cy="792163"/>
          </a:xfrm>
          <a:prstGeom prst="roundRect">
            <a:avLst>
              <a:gd name="adj" fmla="val 0"/>
            </a:avLst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  <a:t>Your data is on</a:t>
            </a:r>
            <a:b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  <a:t>the move!</a:t>
            </a:r>
            <a:endParaRPr lang="en-GB" b="1" kern="0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13325" name="Straight Connector 13"/>
          <p:cNvCxnSpPr>
            <a:cxnSpLocks noChangeShapeType="1"/>
            <a:stCxn id="15" idx="3"/>
          </p:cNvCxnSpPr>
          <p:nvPr/>
        </p:nvCxnSpPr>
        <p:spPr bwMode="auto">
          <a:xfrm>
            <a:off x="2219325" y="2749550"/>
            <a:ext cx="2005013" cy="3175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14"/>
          <p:cNvSpPr/>
          <p:nvPr/>
        </p:nvSpPr>
        <p:spPr>
          <a:xfrm>
            <a:off x="347663" y="2354263"/>
            <a:ext cx="1871662" cy="792162"/>
          </a:xfrm>
          <a:prstGeom prst="roundRect">
            <a:avLst>
              <a:gd name="adj" fmla="val 0"/>
            </a:avLst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b="1" kern="0" dirty="0">
                <a:solidFill>
                  <a:schemeClr val="accent1"/>
                </a:solidFill>
                <a:latin typeface="Arial Narrow" pitchFamily="34" charset="0"/>
              </a:rPr>
              <a:t>The #1 target: applications!</a:t>
            </a:r>
            <a:endParaRPr lang="en-GB" b="1" kern="0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413375" y="2752725"/>
            <a:ext cx="3578225" cy="969963"/>
            <a:chOff x="5904148" y="2942189"/>
            <a:chExt cx="3577976" cy="969905"/>
          </a:xfrm>
        </p:grpSpPr>
        <p:pic>
          <p:nvPicPr>
            <p:cNvPr id="13333" name="Picture 16" descr="p04_YOUR_DAT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279" y="2942189"/>
              <a:ext cx="2093714" cy="544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904148" y="3542228"/>
              <a:ext cx="3577976" cy="3698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5425" indent="-225425" algn="ctr" eaLnBrk="1" fontAlgn="auto" hangingPunct="1">
                <a:spcBef>
                  <a:spcPts val="0"/>
                </a:spcBef>
                <a:spcAft>
                  <a:spcPts val="0"/>
                </a:spcAft>
                <a:buSzPct val="110000"/>
                <a:defRPr/>
              </a:pPr>
              <a:r>
                <a:rPr lang="en-GB" b="1" cap="all" dirty="0">
                  <a:solidFill>
                    <a:schemeClr val="bg2"/>
                  </a:solidFill>
                  <a:latin typeface="Arial Narrow" pitchFamily="34" charset="0"/>
                  <a:cs typeface="+mn-cs"/>
                </a:rPr>
                <a:t>Your data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V="1">
            <a:off x="4359275" y="1463675"/>
            <a:ext cx="941388" cy="89058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359275" y="4205288"/>
            <a:ext cx="957263" cy="863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370388" y="2328863"/>
            <a:ext cx="0" cy="1906587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02275" y="2436813"/>
            <a:ext cx="504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110000"/>
              <a:buFontTx/>
              <a:buNone/>
            </a:pPr>
            <a:r>
              <a:rPr lang="en-GB" sz="9000" b="1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6625" y="2760663"/>
            <a:ext cx="2349500" cy="833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358775" indent="-358775" eaLnBrk="1" fontAlgn="auto" hangingPunct="1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SzPct val="110000"/>
              <a:defRPr/>
            </a:pPr>
            <a:r>
              <a:rPr lang="en-GB" b="1" cap="all" dirty="0">
                <a:solidFill>
                  <a:schemeClr val="tx2"/>
                </a:solidFill>
                <a:latin typeface="Arial Narrow" pitchFamily="34" charset="0"/>
                <a:cs typeface="+mn-cs"/>
              </a:rPr>
              <a:t>platform</a:t>
            </a:r>
          </a:p>
          <a:p>
            <a:pPr marL="358775" indent="-358775" eaLnBrk="1" fontAlgn="auto" hangingPunct="1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SzPct val="110000"/>
              <a:defRPr/>
            </a:pPr>
            <a:r>
              <a:rPr lang="en-GB" b="1" cap="all" dirty="0">
                <a:solidFill>
                  <a:schemeClr val="tx2"/>
                </a:solidFill>
                <a:latin typeface="Arial Narrow" pitchFamily="34" charset="0"/>
                <a:cs typeface="+mn-cs"/>
              </a:rPr>
              <a:t>management console</a:t>
            </a:r>
          </a:p>
          <a:p>
            <a:pPr marL="358775" indent="-358775" eaLnBrk="1" fontAlgn="auto" hangingPunct="1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SzPct val="110000"/>
              <a:defRPr/>
            </a:pPr>
            <a:r>
              <a:rPr lang="en-GB" b="1" cap="all" dirty="0">
                <a:solidFill>
                  <a:schemeClr val="tx2"/>
                </a:solidFill>
                <a:latin typeface="Arial Narrow" pitchFamily="34" charset="0"/>
                <a:cs typeface="+mn-cs"/>
              </a:rPr>
              <a:t>cost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71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04800"/>
            <a:ext cx="3733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accent3"/>
                </a:solidFill>
                <a:latin typeface="Arial" pitchFamily="34" charset="0"/>
              </a:rPr>
              <a:t>Jedna paltforma jedno rešenje !</a:t>
            </a:r>
            <a:endParaRPr lang="en-US" sz="1600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175" y="1089025"/>
            <a:ext cx="6453188" cy="385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45" name="Regular Pentagon 44"/>
          <p:cNvSpPr/>
          <p:nvPr/>
        </p:nvSpPr>
        <p:spPr>
          <a:xfrm>
            <a:off x="2047875" y="725488"/>
            <a:ext cx="5011738" cy="4684712"/>
          </a:xfrm>
          <a:prstGeom prst="pentagon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Arial Narrow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05138" y="4106863"/>
            <a:ext cx="30972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GB" sz="1800" b="1">
                <a:solidFill>
                  <a:schemeClr val="bg1"/>
                </a:solidFill>
                <a:latin typeface="Arial Narrow" panose="020B0606020202030204" pitchFamily="34" charset="0"/>
              </a:rPr>
              <a:t>Endpoint </a:t>
            </a:r>
            <a:br>
              <a:rPr lang="en-GB" sz="1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GB" sz="1800" b="1">
                <a:solidFill>
                  <a:schemeClr val="bg1"/>
                </a:solidFill>
                <a:latin typeface="Arial Narrow" panose="020B0606020202030204" pitchFamily="34" charset="0"/>
              </a:rPr>
              <a:t>control tools</a:t>
            </a:r>
            <a:r>
              <a:rPr lang="en-US" sz="1800" b="1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br>
              <a:rPr lang="en-US" sz="1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400">
                <a:solidFill>
                  <a:schemeClr val="bg1"/>
                </a:solidFill>
                <a:latin typeface="Arial Narrow" panose="020B0606020202030204" pitchFamily="34" charset="0"/>
              </a:rPr>
              <a:t>application, device</a:t>
            </a:r>
            <a:br>
              <a:rPr lang="en-US" sz="14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400">
                <a:solidFill>
                  <a:schemeClr val="bg1"/>
                </a:solidFill>
                <a:latin typeface="Arial Narrow" panose="020B0606020202030204" pitchFamily="34" charset="0"/>
              </a:rPr>
              <a:t>and web control</a:t>
            </a:r>
            <a:endParaRPr lang="en-GB" sz="18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24088" y="3146425"/>
            <a:ext cx="2281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GB" sz="1800" b="1">
                <a:solidFill>
                  <a:schemeClr val="bg1"/>
                </a:solidFill>
                <a:latin typeface="Arial Narrow" panose="020B0606020202030204" pitchFamily="34" charset="0"/>
              </a:rPr>
              <a:t>Systems </a:t>
            </a:r>
          </a:p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GB" sz="1800" b="1">
                <a:solidFill>
                  <a:schemeClr val="bg1"/>
                </a:solidFill>
                <a:latin typeface="Arial Narrow" panose="020B0606020202030204" pitchFamily="34" charset="0"/>
              </a:rPr>
              <a:t>Management</a:t>
            </a:r>
          </a:p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GB" sz="1400">
                <a:solidFill>
                  <a:schemeClr val="bg1"/>
                </a:solidFill>
                <a:latin typeface="Arial Narrow" panose="020B0606020202030204" pitchFamily="34" charset="0"/>
              </a:rPr>
              <a:t>including patch </a:t>
            </a:r>
            <a:br>
              <a:rPr lang="en-GB" sz="14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Arial Narrow" panose="020B0606020202030204" pitchFamily="34" charset="0"/>
              </a:rPr>
              <a:t>management</a:t>
            </a:r>
            <a:endParaRPr lang="en-GB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8" name="Straight Connector 47"/>
          <p:cNvCxnSpPr>
            <a:stCxn id="45" idx="1"/>
          </p:cNvCxnSpPr>
          <p:nvPr/>
        </p:nvCxnSpPr>
        <p:spPr>
          <a:xfrm>
            <a:off x="2047875" y="2514600"/>
            <a:ext cx="2505075" cy="781050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5"/>
          </p:cNvCxnSpPr>
          <p:nvPr/>
        </p:nvCxnSpPr>
        <p:spPr>
          <a:xfrm flipH="1">
            <a:off x="4552950" y="2514600"/>
            <a:ext cx="2506663" cy="781050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5" idx="0"/>
          </p:cNvCxnSpPr>
          <p:nvPr/>
        </p:nvCxnSpPr>
        <p:spPr>
          <a:xfrm>
            <a:off x="4552950" y="725488"/>
            <a:ext cx="0" cy="2570162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5" idx="4"/>
          </p:cNvCxnSpPr>
          <p:nvPr/>
        </p:nvCxnSpPr>
        <p:spPr>
          <a:xfrm flipH="1" flipV="1">
            <a:off x="4552950" y="3295650"/>
            <a:ext cx="1549400" cy="2114550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" idx="2"/>
          </p:cNvCxnSpPr>
          <p:nvPr/>
        </p:nvCxnSpPr>
        <p:spPr>
          <a:xfrm flipV="1">
            <a:off x="3005138" y="3295650"/>
            <a:ext cx="1547812" cy="2114550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5" idx="2"/>
          </p:cNvCxnSpPr>
          <p:nvPr/>
        </p:nvCxnSpPr>
        <p:spPr>
          <a:xfrm>
            <a:off x="3005138" y="5410200"/>
            <a:ext cx="3097212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102350" y="4916488"/>
            <a:ext cx="171450" cy="493712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5" idx="2"/>
          </p:cNvCxnSpPr>
          <p:nvPr/>
        </p:nvCxnSpPr>
        <p:spPr>
          <a:xfrm>
            <a:off x="2832100" y="4916488"/>
            <a:ext cx="173038" cy="493712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527300" y="1985963"/>
            <a:ext cx="2025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GB" sz="1800" b="1">
                <a:solidFill>
                  <a:schemeClr val="bg1"/>
                </a:solidFill>
                <a:latin typeface="Arial Narrow" panose="020B0606020202030204" pitchFamily="34" charset="0"/>
              </a:rPr>
              <a:t>Anti-malware</a:t>
            </a:r>
          </a:p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GB" sz="1400">
                <a:solidFill>
                  <a:schemeClr val="bg1"/>
                </a:solidFill>
                <a:latin typeface="Arial Narrow" panose="020B0606020202030204" pitchFamily="34" charset="0"/>
              </a:rPr>
              <a:t>traditional &amp; cloud-assisted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91038" y="1985963"/>
            <a:ext cx="21209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800" b="1">
                <a:solidFill>
                  <a:schemeClr val="bg1"/>
                </a:solidFill>
                <a:latin typeface="Arial Narrow" panose="020B0606020202030204" pitchFamily="34" charset="0"/>
              </a:rPr>
              <a:t>Mobile security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>
                <a:solidFill>
                  <a:schemeClr val="bg1"/>
                </a:solidFill>
                <a:latin typeface="Arial Narrow" panose="020B0606020202030204" pitchFamily="34" charset="0"/>
              </a:rPr>
              <a:t>MDM plus mobile security agent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675188" y="3355975"/>
            <a:ext cx="218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800" b="1">
                <a:solidFill>
                  <a:schemeClr val="bg1"/>
                </a:solidFill>
                <a:latin typeface="Arial Narrow" panose="020B0606020202030204" pitchFamily="34" charset="0"/>
              </a:rPr>
              <a:t>Data encryption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>
                <a:solidFill>
                  <a:schemeClr val="bg1"/>
                </a:solidFill>
                <a:latin typeface="Arial Narrow" panose="020B0606020202030204" pitchFamily="34" charset="0"/>
              </a:rPr>
              <a:t>file / folder,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>
                <a:solidFill>
                  <a:schemeClr val="bg1"/>
                </a:solidFill>
                <a:latin typeface="Arial Narrow" panose="020B0606020202030204" pitchFamily="34" charset="0"/>
              </a:rPr>
              <a:t>full-disk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8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" grpId="0" animBg="1"/>
      <p:bldP spid="46" grpId="0"/>
      <p:bldP spid="47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" y="904875"/>
            <a:ext cx="5172075" cy="4810125"/>
          </a:xfrm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524000" y="3810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Kaspersky Endpoint Security 10 Core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410200" y="2709863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Anti-Malware</a:t>
            </a:r>
          </a:p>
          <a:p>
            <a:pPr eaLnBrk="1" hangingPunct="1"/>
            <a:r>
              <a:rPr lang="en-US"/>
              <a:t>Firewall</a:t>
            </a:r>
          </a:p>
          <a:p>
            <a:pPr eaLnBrk="1" hangingPunct="1"/>
            <a:r>
              <a:rPr lang="en-US"/>
              <a:t>KSN</a:t>
            </a:r>
          </a:p>
          <a:p>
            <a:pPr eaLnBrk="1" hangingPunct="1"/>
            <a:r>
              <a:rPr lang="en-US"/>
              <a:t>KSC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"/>
    </mc:Choice>
    <mc:Fallback xmlns="">
      <p:transition spd="slow" advTm="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686800" cy="838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smtClean="0"/>
              <a:t>    Kaspersky Endpoint Security 10  Select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80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62525" y="1909763"/>
            <a:ext cx="457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Anti-Malware</a:t>
            </a:r>
          </a:p>
          <a:p>
            <a:pPr eaLnBrk="1" hangingPunct="1">
              <a:defRPr/>
            </a:pPr>
            <a:r>
              <a:rPr lang="en-US" dirty="0"/>
              <a:t>Firewall</a:t>
            </a:r>
          </a:p>
          <a:p>
            <a:pPr eaLnBrk="1" hangingPunct="1">
              <a:defRPr/>
            </a:pPr>
            <a:r>
              <a:rPr lang="en-US" dirty="0"/>
              <a:t>KSN</a:t>
            </a:r>
          </a:p>
          <a:p>
            <a:pPr eaLnBrk="1" hangingPunct="1">
              <a:defRPr/>
            </a:pPr>
            <a:r>
              <a:rPr lang="en-US" dirty="0"/>
              <a:t>KSC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Application Control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Application Whitelist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Web Control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Device Control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File Server Protection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MDM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Mobile Endpoint Sec</a:t>
            </a:r>
            <a:r>
              <a:rPr lang="en-US" dirty="0"/>
              <a:t>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2"/>
    </mc:Choice>
    <mc:Fallback xmlns="">
      <p:transition spd="slow" advTm="2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85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smtClean="0"/>
              <a:t>   Kaspersky Endpoint Security 10 Advanced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1314450"/>
            <a:ext cx="2971800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Anti-Malware</a:t>
            </a:r>
          </a:p>
          <a:p>
            <a:pPr eaLnBrk="1" hangingPunct="1">
              <a:defRPr/>
            </a:pPr>
            <a:r>
              <a:rPr lang="en-US" dirty="0"/>
              <a:t>Firewall</a:t>
            </a:r>
          </a:p>
          <a:p>
            <a:pPr eaLnBrk="1" hangingPunct="1">
              <a:defRPr/>
            </a:pPr>
            <a:r>
              <a:rPr lang="en-US" dirty="0"/>
              <a:t>KSN</a:t>
            </a:r>
          </a:p>
          <a:p>
            <a:pPr eaLnBrk="1" hangingPunct="1">
              <a:defRPr/>
            </a:pPr>
            <a:r>
              <a:rPr lang="en-US" dirty="0"/>
              <a:t>KSC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Application Control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Application Whitelist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Web Control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Device Control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File Server Protection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MDM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Mobile Endpoint Sec.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Encryption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Systems Management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Adv.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Vuln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Scan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Patch Management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"/>
    </mc:Choice>
    <mc:Fallback xmlns="">
      <p:transition spd="slow" advTm="3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2.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2|0.5|0.2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396</Words>
  <Application>Microsoft Office PowerPoint</Application>
  <PresentationFormat>On-screen Show (4:3)</PresentationFormat>
  <Paragraphs>134</Paragraphs>
  <Slides>10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Office Theme</vt:lpstr>
      <vt:lpstr>Dobrodošli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srdjan</dc:creator>
  <cp:lastModifiedBy>Samo Bezjak</cp:lastModifiedBy>
  <cp:revision>65</cp:revision>
  <dcterms:created xsi:type="dcterms:W3CDTF">2011-01-26T10:11:53Z</dcterms:created>
  <dcterms:modified xsi:type="dcterms:W3CDTF">2014-04-07T09:16:16Z</dcterms:modified>
</cp:coreProperties>
</file>